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d38uQ/K/kGhv9WrORgqBrcEiR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593332" y="794271"/>
            <a:ext cx="5179012" cy="9418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Korálovka královská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84350" y="225366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i="1" lang="cs-CZ" sz="35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(Lampropeltis pyromelana)</a:t>
            </a:r>
            <a:endParaRPr sz="3500">
              <a:solidFill>
                <a:schemeClr val="accen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br>
              <a:rPr lang="cs-CZ"/>
            </a:br>
            <a:endParaRPr/>
          </a:p>
        </p:txBody>
      </p:sp>
      <p:pic>
        <p:nvPicPr>
          <p:cNvPr descr="Obsah obrázku plazi, had, barevné&#10;&#10;Popis se vygeneroval automaticky."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2027" y="799741"/>
            <a:ext cx="3562889" cy="527289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/>
          <p:nvPr/>
        </p:nvSpPr>
        <p:spPr>
          <a:xfrm>
            <a:off x="3114136" y="4523117"/>
            <a:ext cx="215372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40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Užovkovití</a:t>
            </a:r>
            <a:endParaRPr sz="40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>
            <p:ph type="title"/>
          </p:nvPr>
        </p:nvSpPr>
        <p:spPr>
          <a:xfrm>
            <a:off x="1333502" y="609600"/>
            <a:ext cx="8596668" cy="788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swald"/>
              <a:buNone/>
            </a:pPr>
            <a:r>
              <a:rPr b="1" lang="cs-CZ">
                <a:latin typeface="Oswald"/>
                <a:ea typeface="Oswald"/>
                <a:cs typeface="Oswald"/>
                <a:sym typeface="Oswald"/>
              </a:rPr>
              <a:t>Korálovka královská - základní informace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3" name="Google Shape;153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333502" y="1657381"/>
            <a:ext cx="9329913" cy="449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ve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 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volné přírodě korálovka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 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královská obývá horské oblasti do 2800 m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n.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m.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od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jihozápadu USA až po severní Mexiko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své útočiště nevyhledává jen ve skalnatých úbočinách, v hromadách kamení,     v křovinách, v jehličnatých a piniových lesích, ale taktéž poblíž vody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živí se různými drobnými hlodavci, ještěrkami, jejich vejci, ale i ptáky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5" name="Google Shape;155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>
            <p:ph type="title"/>
          </p:nvPr>
        </p:nvSpPr>
        <p:spPr>
          <a:xfrm>
            <a:off x="1333502" y="609600"/>
            <a:ext cx="8596668" cy="788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swald"/>
              <a:buNone/>
            </a:pPr>
            <a:r>
              <a:rPr b="1" lang="cs-CZ">
                <a:latin typeface="Oswald"/>
                <a:ea typeface="Oswald"/>
                <a:cs typeface="Oswald"/>
                <a:sym typeface="Oswald"/>
              </a:rPr>
              <a:t>Co je potřeba pro chov korálovky královské?</a:t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333502" y="1585495"/>
            <a:ext cx="9919384" cy="4455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celoskleněné terárium o minimálních rozměrech 50 x 50 x 50 cm, pro dospělého hada jsou vhodnější rozměry 80 x 50 x 50 cm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ventilační mřížky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substrát, třeba směsice chemicky neošetřené rašeliny a písku namíchaných v poměru 1 : 2, kamínky nebo dřevěné (bukové) štěpky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úkryt, např. z rozpůleného kokosového ořechu či keramický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výhřevná  žárovka  (optimální  teplota přes den je mezi 22 a 25 °C, v noci po vypnutí žárovky může klesnout až na 18 °C, po vypnutí žárovky je třeba substrát také porosit)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do terária můžeme umístit i různé větve, po kterých se had bude moci plazit a jiné dekorace, např. umělé rostliny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4"/>
          <p:cNvSpPr txBox="1"/>
          <p:nvPr>
            <p:ph type="title"/>
          </p:nvPr>
        </p:nvSpPr>
        <p:spPr>
          <a:xfrm>
            <a:off x="1333502" y="609600"/>
            <a:ext cx="8596668" cy="846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swald"/>
              <a:buNone/>
            </a:pPr>
            <a:r>
              <a:rPr b="1" lang="cs-CZ">
                <a:latin typeface="Oswald"/>
                <a:ea typeface="Oswald"/>
                <a:cs typeface="Oswald"/>
                <a:sym typeface="Oswald"/>
              </a:rPr>
              <a:t>Čím a jak krmit korálovku královskou?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1" name="Google Shape;171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" type="body"/>
          </p:nvPr>
        </p:nvSpPr>
        <p:spPr>
          <a:xfrm>
            <a:off x="1333502" y="1585495"/>
            <a:ext cx="9861875" cy="4455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malé korálovky se krmí několikadenními myšími holátky v pravidelných týdenních intervalech, podávají se 1–2 kusy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dospělé korálovky stačí krmit jednou za 14 dní 1–2 myšmi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mláďatům hadů se potrava obaluje minerální směsí, dospělému hadovi se už nemusí, pokud chovatel zajistí příjem kvalitních krmných hlodavců, nemusí aplikovat vitamíno-minerální preparáty po celý život hada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 teráriu nesmí chybět dostatečně velká miska na vodu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sah obrázku plazi, had, barevné&#10;&#10;Popis se vygeneroval automaticky." id="178" name="Google Shape;178;p5"/>
          <p:cNvPicPr preferRelativeResize="0"/>
          <p:nvPr/>
        </p:nvPicPr>
        <p:blipFill rotWithShape="1">
          <a:blip r:embed="rId3">
            <a:alphaModFix/>
          </a:blip>
          <a:srcRect b="-1" l="10227" r="5156" t="0"/>
          <a:stretch/>
        </p:blipFill>
        <p:spPr>
          <a:xfrm>
            <a:off x="4269854" y="-1"/>
            <a:ext cx="7922146" cy="6858001"/>
          </a:xfrm>
          <a:custGeom>
            <a:rect b="b" l="l" r="r" t="t"/>
            <a:pathLst>
              <a:path extrusionOk="0" h="6858001" w="7922146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79" name="Google Shape;179;p5"/>
          <p:cNvSpPr txBox="1"/>
          <p:nvPr>
            <p:ph type="title"/>
          </p:nvPr>
        </p:nvSpPr>
        <p:spPr>
          <a:xfrm>
            <a:off x="677333" y="609600"/>
            <a:ext cx="385112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swald"/>
              <a:buNone/>
            </a:pPr>
            <a:r>
              <a:rPr b="1" lang="cs-CZ">
                <a:latin typeface="Oswald"/>
                <a:ea typeface="Oswald"/>
                <a:cs typeface="Oswald"/>
                <a:sym typeface="Oswald"/>
              </a:rPr>
              <a:t>Zajímavost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0" name="Google Shape;180;p5"/>
          <p:cNvSpPr txBox="1"/>
          <p:nvPr>
            <p:ph idx="1" type="body"/>
          </p:nvPr>
        </p:nvSpPr>
        <p:spPr>
          <a:xfrm>
            <a:off x="677334" y="2160589"/>
            <a:ext cx="3851122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orálovky jsou známé i tím, že nepohrdnou jedincem vlastního druhu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181" name="Google Shape;181;p5"/>
          <p:cNvCxnSpPr/>
          <p:nvPr/>
        </p:nvCxnSpPr>
        <p:spPr>
          <a:xfrm>
            <a:off x="9371012" y="0"/>
            <a:ext cx="1219200" cy="6858000"/>
          </a:xfrm>
          <a:prstGeom prst="straightConnector1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2" name="Google Shape;182;p5"/>
          <p:cNvCxnSpPr/>
          <p:nvPr/>
        </p:nvCxnSpPr>
        <p:spPr>
          <a:xfrm flipH="1">
            <a:off x="7425267" y="3681413"/>
            <a:ext cx="4763558" cy="3176587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3" name="Google Shape;183;p5"/>
          <p:cNvSpPr/>
          <p:nvPr/>
        </p:nvSpPr>
        <p:spPr>
          <a:xfrm>
            <a:off x="9181476" y="-8467"/>
            <a:ext cx="3007349" cy="6866467"/>
          </a:xfrm>
          <a:custGeom>
            <a:rect b="b" l="l" r="r" t="t"/>
            <a:pathLst>
              <a:path extrusionOk="0" h="6866467" w="3007349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</p:sp>
      <p:sp>
        <p:nvSpPr>
          <p:cNvPr id="184" name="Google Shape;184;p5"/>
          <p:cNvSpPr/>
          <p:nvPr/>
        </p:nvSpPr>
        <p:spPr>
          <a:xfrm>
            <a:off x="9603442" y="-8467"/>
            <a:ext cx="2588558" cy="6866467"/>
          </a:xfrm>
          <a:custGeom>
            <a:rect b="b" l="l" r="r" t="t"/>
            <a:pathLst>
              <a:path extrusionOk="0" h="6866467" w="2573311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</p:sp>
      <p:sp>
        <p:nvSpPr>
          <p:cNvPr id="185" name="Google Shape;185;p5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fmla="val 100000" name="adj"/>
            </a:avLst>
          </a:prstGeom>
          <a:solidFill>
            <a:schemeClr val="accent2">
              <a:alpha val="7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5"/>
          <p:cNvSpPr/>
          <p:nvPr/>
        </p:nvSpPr>
        <p:spPr>
          <a:xfrm>
            <a:off x="9334500" y="-8467"/>
            <a:ext cx="2854326" cy="6866467"/>
          </a:xfrm>
          <a:custGeom>
            <a:rect b="b" l="l" r="r" t="t"/>
            <a:pathLst>
              <a:path extrusionOk="0" h="6866467" w="2858013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3F7818">
              <a:alpha val="46666"/>
            </a:srgbClr>
          </a:solidFill>
          <a:ln>
            <a:noFill/>
          </a:ln>
        </p:spPr>
      </p:sp>
      <p:sp>
        <p:nvSpPr>
          <p:cNvPr id="187" name="Google Shape;187;p5"/>
          <p:cNvSpPr/>
          <p:nvPr/>
        </p:nvSpPr>
        <p:spPr>
          <a:xfrm>
            <a:off x="10898730" y="-8467"/>
            <a:ext cx="1290094" cy="6866467"/>
          </a:xfrm>
          <a:custGeom>
            <a:rect b="b" l="l" r="r" t="t"/>
            <a:pathLst>
              <a:path extrusionOk="0" h="6858000" w="1290094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BFE471">
              <a:alpha val="69803"/>
            </a:srgbClr>
          </a:solidFill>
          <a:ln>
            <a:noFill/>
          </a:ln>
        </p:spPr>
      </p:sp>
      <p:sp>
        <p:nvSpPr>
          <p:cNvPr id="188" name="Google Shape;188;p5"/>
          <p:cNvSpPr/>
          <p:nvPr/>
        </p:nvSpPr>
        <p:spPr>
          <a:xfrm>
            <a:off x="10938999" y="-8467"/>
            <a:ext cx="1249825" cy="6866467"/>
          </a:xfrm>
          <a:custGeom>
            <a:rect b="b" l="l" r="r" t="t"/>
            <a:pathLst>
              <a:path extrusionOk="0" h="6858000" w="1249825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4705"/>
            </a:schemeClr>
          </a:solidFill>
          <a:ln>
            <a:noFill/>
          </a:ln>
        </p:spPr>
      </p:sp>
      <p:sp>
        <p:nvSpPr>
          <p:cNvPr id="189" name="Google Shape;189;p5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fmla="val 100000" name="adj"/>
            </a:avLst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5" name="Google Shape;195;p6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swald"/>
              <a:buNone/>
            </a:pPr>
            <a:r>
              <a:rPr b="1" lang="cs-CZ">
                <a:latin typeface="Oswald"/>
                <a:ea typeface="Oswald"/>
                <a:cs typeface="Oswald"/>
                <a:sym typeface="Oswald"/>
              </a:rPr>
              <a:t>Zdroj informací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6" name="Google Shape;196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6"/>
          <p:cNvSpPr txBox="1"/>
          <p:nvPr>
            <p:ph idx="1" type="body"/>
          </p:nvPr>
        </p:nvSpPr>
        <p:spPr>
          <a:xfrm>
            <a:off x="1333502" y="2160589"/>
            <a:ext cx="978998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BALCÁRKOVÁ, Monika. Korálovka královská. Labet.cz [online]. 2016, 2.2. [cit. 2021-7-19]. Dostupné z: https://www.labet.cz/koralovka-kralovska-px1084095/ </a:t>
            </a:r>
            <a:endParaRPr/>
          </a:p>
        </p:txBody>
      </p:sp>
      <p:sp>
        <p:nvSpPr>
          <p:cNvPr id="198" name="Google Shape;198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2022-01-20T11:36:32Z</dcterms:created>
</cp:coreProperties>
</file>