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lL76W/Nzc5nzxgp29AJ1pCFV5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bsah obrázku rostlina, list, zelená, hmyz&#10;&#10;Popis se vygeneroval automaticky." id="143" name="Google Shape;143;p1"/>
          <p:cNvPicPr preferRelativeResize="0"/>
          <p:nvPr/>
        </p:nvPicPr>
        <p:blipFill rotWithShape="1">
          <a:blip r:embed="rId3">
            <a:alphaModFix/>
          </a:blip>
          <a:srcRect b="7478" l="0" r="343" t="24152"/>
          <a:stretch/>
        </p:blipFill>
        <p:spPr>
          <a:xfrm>
            <a:off x="4269854" y="-1"/>
            <a:ext cx="7922146" cy="6858001"/>
          </a:xfrm>
          <a:custGeom>
            <a:rect b="b" l="l" r="r" t="t"/>
            <a:pathLst>
              <a:path extrusionOk="0" h="6858001" w="7922146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44" name="Google Shape;144;p1"/>
          <p:cNvSpPr txBox="1"/>
          <p:nvPr>
            <p:ph type="ctrTitle"/>
          </p:nvPr>
        </p:nvSpPr>
        <p:spPr>
          <a:xfrm>
            <a:off x="726377" y="657873"/>
            <a:ext cx="4174454" cy="31023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cs-CZ">
                <a:latin typeface="Oswald"/>
                <a:ea typeface="Oswald"/>
                <a:cs typeface="Oswald"/>
                <a:sym typeface="Oswald"/>
              </a:rPr>
              <a:t>Strašilka druhu Sungaya inexpectata</a:t>
            </a:r>
            <a:endParaRPr sz="4800"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145" name="Google Shape;145;p1"/>
          <p:cNvCxnSpPr/>
          <p:nvPr/>
        </p:nvCxnSpPr>
        <p:spPr>
          <a:xfrm>
            <a:off x="9371012" y="0"/>
            <a:ext cx="1219200" cy="6858000"/>
          </a:xfrm>
          <a:prstGeom prst="straightConnector1">
            <a:avLst/>
          </a:prstGeom>
          <a:noFill/>
          <a:ln cap="flat" cmpd="sng" w="952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6" name="Google Shape;146;p1"/>
          <p:cNvCxnSpPr/>
          <p:nvPr/>
        </p:nvCxnSpPr>
        <p:spPr>
          <a:xfrm flipH="1">
            <a:off x="7425267" y="3681413"/>
            <a:ext cx="4763558" cy="3176587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7" name="Google Shape;147;p1"/>
          <p:cNvSpPr/>
          <p:nvPr/>
        </p:nvSpPr>
        <p:spPr>
          <a:xfrm>
            <a:off x="9181476" y="-8467"/>
            <a:ext cx="3007349" cy="6866467"/>
          </a:xfrm>
          <a:custGeom>
            <a:rect b="b" l="l" r="r" t="t"/>
            <a:pathLst>
              <a:path extrusionOk="0" h="6866467" w="3007349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</p:sp>
      <p:sp>
        <p:nvSpPr>
          <p:cNvPr id="148" name="Google Shape;148;p1"/>
          <p:cNvSpPr/>
          <p:nvPr/>
        </p:nvSpPr>
        <p:spPr>
          <a:xfrm>
            <a:off x="9603442" y="-8467"/>
            <a:ext cx="2588558" cy="6866467"/>
          </a:xfrm>
          <a:custGeom>
            <a:rect b="b" l="l" r="r" t="t"/>
            <a:pathLst>
              <a:path extrusionOk="0" h="6866467" w="2573311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</p:sp>
      <p:sp>
        <p:nvSpPr>
          <p:cNvPr id="149" name="Google Shape;149;p1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fmla="val 100000" name="adj"/>
            </a:avLst>
          </a:prstGeom>
          <a:solidFill>
            <a:schemeClr val="accent2">
              <a:alpha val="7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"/>
          <p:cNvSpPr/>
          <p:nvPr/>
        </p:nvSpPr>
        <p:spPr>
          <a:xfrm>
            <a:off x="9334500" y="-8467"/>
            <a:ext cx="2854326" cy="6866467"/>
          </a:xfrm>
          <a:custGeom>
            <a:rect b="b" l="l" r="r" t="t"/>
            <a:pathLst>
              <a:path extrusionOk="0" h="6866467" w="2858013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3F7818">
              <a:alpha val="46666"/>
            </a:srgbClr>
          </a:solidFill>
          <a:ln>
            <a:noFill/>
          </a:ln>
        </p:spPr>
      </p:sp>
      <p:sp>
        <p:nvSpPr>
          <p:cNvPr id="151" name="Google Shape;151;p1"/>
          <p:cNvSpPr/>
          <p:nvPr/>
        </p:nvSpPr>
        <p:spPr>
          <a:xfrm>
            <a:off x="10898730" y="-8467"/>
            <a:ext cx="1290094" cy="6866467"/>
          </a:xfrm>
          <a:custGeom>
            <a:rect b="b" l="l" r="r" t="t"/>
            <a:pathLst>
              <a:path extrusionOk="0" h="6858000" w="1290094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BFE471">
              <a:alpha val="69803"/>
            </a:srgbClr>
          </a:solidFill>
          <a:ln>
            <a:noFill/>
          </a:ln>
        </p:spPr>
      </p:sp>
      <p:sp>
        <p:nvSpPr>
          <p:cNvPr id="152" name="Google Shape;152;p1"/>
          <p:cNvSpPr/>
          <p:nvPr/>
        </p:nvSpPr>
        <p:spPr>
          <a:xfrm>
            <a:off x="10938999" y="-8467"/>
            <a:ext cx="1249825" cy="6866467"/>
          </a:xfrm>
          <a:custGeom>
            <a:rect b="b" l="l" r="r" t="t"/>
            <a:pathLst>
              <a:path extrusionOk="0" h="6858000" w="1249825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4705"/>
            </a:schemeClr>
          </a:solidFill>
          <a:ln>
            <a:noFill/>
          </a:ln>
        </p:spPr>
      </p:sp>
      <p:sp>
        <p:nvSpPr>
          <p:cNvPr id="153" name="Google Shape;153;p1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fmla="val 100000" name="adj"/>
            </a:avLst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"/>
          <p:cNvSpPr txBox="1"/>
          <p:nvPr/>
        </p:nvSpPr>
        <p:spPr>
          <a:xfrm>
            <a:off x="1446362" y="4954438"/>
            <a:ext cx="27432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40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Pakobylkovití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0" name="Google Shape;160;p2"/>
          <p:cNvSpPr txBox="1"/>
          <p:nvPr>
            <p:ph type="title"/>
          </p:nvPr>
        </p:nvSpPr>
        <p:spPr>
          <a:xfrm>
            <a:off x="1275992" y="609600"/>
            <a:ext cx="10321951" cy="1637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Strašilka druhu Sungaya inexpectata - základní infromace </a:t>
            </a:r>
            <a:endParaRPr b="1"/>
          </a:p>
        </p:txBody>
      </p:sp>
      <p:sp>
        <p:nvSpPr>
          <p:cNvPr id="161" name="Google Shape;161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"/>
          <p:cNvSpPr txBox="1"/>
          <p:nvPr>
            <p:ph idx="1" type="body"/>
          </p:nvPr>
        </p:nvSpPr>
        <p:spPr>
          <a:xfrm>
            <a:off x="1362257" y="2304363"/>
            <a:ext cx="10048780" cy="39382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domovinou strašilky druhu Sungaya inexpectata jsou Filipíny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maximální velikost těla samičky je 10 cm, samečci mívají menší rozměry, asi 7 cm, samičky bývají robustnější, samci užší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tyto strašilky se mohou rozmnožovat partenogeneticky i pohlavně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 chovech můžeme najít dvě varianty těchto strašilek – klasické a s pruhem na zádech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3" name="Google Shape;163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9" name="Google Shape;169;p3"/>
          <p:cNvSpPr txBox="1"/>
          <p:nvPr>
            <p:ph type="title"/>
          </p:nvPr>
        </p:nvSpPr>
        <p:spPr>
          <a:xfrm>
            <a:off x="1333502" y="609600"/>
            <a:ext cx="10135045" cy="1392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Co je potřeba pro chov strašilky druhu Sungaya inexpectata?</a:t>
            </a:r>
            <a:endParaRPr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0" name="Google Shape;170;p3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"/>
          <p:cNvSpPr txBox="1"/>
          <p:nvPr>
            <p:ph idx="1" type="body"/>
          </p:nvPr>
        </p:nvSpPr>
        <p:spPr>
          <a:xfrm>
            <a:off x="1333502" y="2376250"/>
            <a:ext cx="9991271" cy="3866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plastový box či skleněné insektárium o minimální výšce 30 cm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podestýlka: lignocel, rašelina, písek, papírové ubrousky či obyčejný papír bez potisku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teplota 20–25 °C, vlhčí podnebí, vnitřek ubikace rosíme každé ráno a večer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2" name="Google Shape;172;p3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8" name="Google Shape;178;p4"/>
          <p:cNvSpPr txBox="1"/>
          <p:nvPr>
            <p:ph type="title"/>
          </p:nvPr>
        </p:nvSpPr>
        <p:spPr>
          <a:xfrm>
            <a:off x="1333502" y="609600"/>
            <a:ext cx="10135045" cy="86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Čím a jak krmit strašilku?</a:t>
            </a:r>
            <a:endParaRPr/>
          </a:p>
        </p:txBody>
      </p:sp>
      <p:sp>
        <p:nvSpPr>
          <p:cNvPr id="179" name="Google Shape;179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4"/>
          <p:cNvSpPr txBox="1"/>
          <p:nvPr>
            <p:ph idx="1" type="body"/>
          </p:nvPr>
        </p:nvSpPr>
        <p:spPr>
          <a:xfrm>
            <a:off x="1333502" y="1829910"/>
            <a:ext cx="10048780" cy="44846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větvičky s listy: ostružiník, maliník, růže, dub, buk, břečťan či kaštan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pokaždé, když strašilky potravu zkonzumují nebo když je potrava už suchá či zažloutlá, je třeba dodat čerstvé větvičky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1" name="Google Shape;181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7" name="Google Shape;187;p5"/>
          <p:cNvSpPr txBox="1"/>
          <p:nvPr>
            <p:ph type="title"/>
          </p:nvPr>
        </p:nvSpPr>
        <p:spPr>
          <a:xfrm>
            <a:off x="1333502" y="609600"/>
            <a:ext cx="10135045" cy="86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Zajímavosti</a:t>
            </a:r>
            <a:endParaRPr/>
          </a:p>
        </p:txBody>
      </p:sp>
      <p:sp>
        <p:nvSpPr>
          <p:cNvPr id="188" name="Google Shape;188;p5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5"/>
          <p:cNvSpPr txBox="1"/>
          <p:nvPr>
            <p:ph idx="1" type="body"/>
          </p:nvPr>
        </p:nvSpPr>
        <p:spPr>
          <a:xfrm>
            <a:off x="1333502" y="1829910"/>
            <a:ext cx="10048780" cy="44846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samičky mají na konci zadečku kladélko, kterým do zeminy kladou černá, kulatá vajíčka s výrazným černým víčkem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nymfy jsou zpočátku hnědé, ale pak mramorované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0" name="Google Shape;190;p5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6" name="Google Shape;196;p6"/>
          <p:cNvSpPr txBox="1"/>
          <p:nvPr>
            <p:ph type="title"/>
          </p:nvPr>
        </p:nvSpPr>
        <p:spPr>
          <a:xfrm>
            <a:off x="1333502" y="609600"/>
            <a:ext cx="10135045" cy="86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Zdroje informací</a:t>
            </a:r>
            <a:endParaRPr/>
          </a:p>
        </p:txBody>
      </p:sp>
      <p:sp>
        <p:nvSpPr>
          <p:cNvPr id="197" name="Google Shape;197;p6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6"/>
          <p:cNvSpPr txBox="1"/>
          <p:nvPr>
            <p:ph idx="1" type="body"/>
          </p:nvPr>
        </p:nvSpPr>
        <p:spPr>
          <a:xfrm>
            <a:off x="1333502" y="1829910"/>
            <a:ext cx="10048780" cy="44846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76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Jak se vybavit pro chov strašilek. Světem zvířat: Blog o domácích zvířatech s užitečnými informacemi [online]. [cit. 2021-7-23]. Dostupné z: https://svetem-zvirat.cz/jak-se-vybavit-pro-chov-strasilek/</a:t>
            </a:r>
            <a:r>
              <a:rPr lang="cs-CZ" sz="2400">
                <a:solidFill>
                  <a:srgbClr val="595959"/>
                </a:solidFill>
                <a:latin typeface="Oswald"/>
                <a:ea typeface="Oswald"/>
                <a:cs typeface="Oswald"/>
                <a:sym typeface="Oswald"/>
              </a:rPr>
              <a:t> </a:t>
            </a:r>
            <a:endParaRPr sz="2400">
              <a:solidFill>
                <a:srgbClr val="595959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76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KOVAŘÍK, František a kolektiv. HMYZ: Chov, Morfologie. Srázná 17, Jihlava: MADAGASKAR, 2000. ISBN 80-86068-24-2.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76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MICHEK, David. Sungaya inexpectata. Chov bezobratlých zvířat [online]. [cit. 2022-01-30]. Dostupné z: http://david-zoo.cz/strasilky/sungaya-inexpectata/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76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SUNGAYA INEXPECTATA. Imladis [online]. Ústí nad Labem [cit. 2022-01-30]. Dostupné z: https://imladis.webnode.cz/strasilky/sungaya-inexpectata/ 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76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Sungaya inexpectata PSG195. Vivarista [online]. 29.8.2014 [cit. 2022-01-30]. Dostupné z: http://www.vivarista.sk/menu/print.php?clanok=3258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9" name="Google Shape;199;p6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2022-01-30T16:11:15Z</dcterms:created>
</cp:coreProperties>
</file>