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hDeugpiXfYfU2/NZGpE4GhbZtc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swald-regular.fntdata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font" Target="fonts/Oswa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8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8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8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8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8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8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1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2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ctrTitle"/>
          </p:nvPr>
        </p:nvSpPr>
        <p:spPr>
          <a:xfrm>
            <a:off x="1981520" y="736760"/>
            <a:ext cx="4115087" cy="10424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Oswald"/>
              <a:buNone/>
            </a:pPr>
            <a:r>
              <a:rPr lang="cs-CZ">
                <a:latin typeface="Oswald"/>
                <a:ea typeface="Oswald"/>
                <a:cs typeface="Oswald"/>
                <a:sym typeface="Oswald"/>
              </a:rPr>
              <a:t>Užovka červená</a:t>
            </a:r>
            <a:endParaRPr/>
          </a:p>
        </p:txBody>
      </p:sp>
      <p:sp>
        <p:nvSpPr>
          <p:cNvPr id="144" name="Google Shape;144;p1"/>
          <p:cNvSpPr txBox="1"/>
          <p:nvPr>
            <p:ph idx="1" type="subTitle"/>
          </p:nvPr>
        </p:nvSpPr>
        <p:spPr>
          <a:xfrm>
            <a:off x="2182801" y="2325550"/>
            <a:ext cx="3726900" cy="1959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i="1" lang="cs-CZ" sz="32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(Pantherophis guttatus)</a:t>
            </a:r>
            <a:endParaRPr sz="3200">
              <a:solidFill>
                <a:schemeClr val="accen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SzPts val="2560"/>
              <a:buNone/>
            </a:pPr>
            <a:br>
              <a:rPr lang="cs-CZ" sz="3200"/>
            </a:br>
            <a:endParaRPr sz="3200"/>
          </a:p>
        </p:txBody>
      </p:sp>
      <p:pic>
        <p:nvPicPr>
          <p:cNvPr descr="Obsah obrázku plazi, had, barevné&#10;&#10;Popis se vygeneroval automaticky." id="145" name="Google Shape;14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91683" y="497816"/>
            <a:ext cx="3807843" cy="5761726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"/>
          <p:cNvSpPr txBox="1"/>
          <p:nvPr/>
        </p:nvSpPr>
        <p:spPr>
          <a:xfrm>
            <a:off x="3042249" y="4278702"/>
            <a:ext cx="27432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4000" u="none" cap="none" strike="noStrike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Užovkovití</a:t>
            </a:r>
            <a:endParaRPr sz="40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2" name="Google Shape;152;p2"/>
          <p:cNvSpPr txBox="1"/>
          <p:nvPr>
            <p:ph type="title"/>
          </p:nvPr>
        </p:nvSpPr>
        <p:spPr>
          <a:xfrm>
            <a:off x="1333502" y="609600"/>
            <a:ext cx="9818743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Užovka červená - základní informace</a:t>
            </a:r>
            <a:endParaRPr/>
          </a:p>
        </p:txBody>
      </p:sp>
      <p:sp>
        <p:nvSpPr>
          <p:cNvPr id="153" name="Google Shape;153;p2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"/>
          <p:cNvSpPr txBox="1"/>
          <p:nvPr>
            <p:ph idx="1" type="body"/>
          </p:nvPr>
        </p:nvSpPr>
        <p:spPr>
          <a:xfrm>
            <a:off x="1333502" y="1714891"/>
            <a:ext cx="9919384" cy="43264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užovka červená je v přírodě rozšířena od Spojených států amerických po severní Mexiko, jejím přirozeným biotopem jsou kukuřičná pole, slunné otevřené borovicové lesy, zarostlé plantáže, okraje silnic a staré stěny 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je ideálním hadem pro začínající chovatele hadů 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na jaře je aktivní převážně ve dne, v létě vylézá z úkrytu až při setmění 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hadi jsou ve volné přírodě samotáři, proto je i v teráriu nejvhodnější chov jednoho exempláře, v případě chovu více hadů v jednom teráriu musí být v teráriu k dispozici hodně prostoru, aby se hadi mohli navzájem vyhýbat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55" name="Google Shape;155;p2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1" name="Google Shape;161;p3"/>
          <p:cNvSpPr txBox="1"/>
          <p:nvPr>
            <p:ph type="title"/>
          </p:nvPr>
        </p:nvSpPr>
        <p:spPr>
          <a:xfrm>
            <a:off x="1333502" y="609600"/>
            <a:ext cx="98187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Co je potřeba pro chov užovky červené?</a:t>
            </a:r>
            <a:endParaRPr/>
          </a:p>
        </p:txBody>
      </p:sp>
      <p:sp>
        <p:nvSpPr>
          <p:cNvPr id="162" name="Google Shape;162;p3"/>
          <p:cNvSpPr/>
          <p:nvPr/>
        </p:nvSpPr>
        <p:spPr>
          <a:xfrm rot="10800000">
            <a:off x="-104" y="54"/>
            <a:ext cx="842700" cy="5666100"/>
          </a:xfrm>
          <a:prstGeom prst="triangle">
            <a:avLst>
              <a:gd fmla="val 100000" name="adj"/>
            </a:avLst>
          </a:prstGeom>
          <a:solidFill>
            <a:schemeClr val="accent1">
              <a:alpha val="8471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"/>
          <p:cNvSpPr txBox="1"/>
          <p:nvPr>
            <p:ph idx="1" type="body"/>
          </p:nvPr>
        </p:nvSpPr>
        <p:spPr>
          <a:xfrm>
            <a:off x="1333502" y="1714891"/>
            <a:ext cx="9761100" cy="43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celoskleněné terárium o rozměrech asi 120 cm x 80 cm x 70 cm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substrát: často se doporučuje kamenný písek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miska na vodu ze skla nebo umělé hmoty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možnost úkrytu, např. kameny nebo kusy kůry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větve na lezení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vyhřívání dna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příležitostné osvětlování a teploty od 22 do 28 °C, v noci snížení teploty na 18 °C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příliš se nedoporučuje pěstovat v teráriu rostliny, had je zpravidla zničí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4" name="Google Shape;164;p3"/>
          <p:cNvSpPr/>
          <p:nvPr/>
        </p:nvSpPr>
        <p:spPr>
          <a:xfrm flipH="1">
            <a:off x="11743200" y="4013200"/>
            <a:ext cx="448800" cy="2844900"/>
          </a:xfrm>
          <a:prstGeom prst="triangle">
            <a:avLst>
              <a:gd fmla="val 0" name="adj"/>
            </a:avLst>
          </a:prstGeom>
          <a:solidFill>
            <a:schemeClr val="accent1">
              <a:alpha val="8471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0" name="Google Shape;170;p4"/>
          <p:cNvSpPr txBox="1"/>
          <p:nvPr>
            <p:ph type="title"/>
          </p:nvPr>
        </p:nvSpPr>
        <p:spPr>
          <a:xfrm>
            <a:off x="1333502" y="609600"/>
            <a:ext cx="98187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Čím a jak krmit užovku červenou?</a:t>
            </a:r>
            <a:endParaRPr/>
          </a:p>
        </p:txBody>
      </p:sp>
      <p:sp>
        <p:nvSpPr>
          <p:cNvPr id="171" name="Google Shape;171;p4"/>
          <p:cNvSpPr/>
          <p:nvPr/>
        </p:nvSpPr>
        <p:spPr>
          <a:xfrm rot="10800000">
            <a:off x="-104" y="54"/>
            <a:ext cx="842700" cy="5666100"/>
          </a:xfrm>
          <a:prstGeom prst="triangle">
            <a:avLst>
              <a:gd fmla="val 100000" name="adj"/>
            </a:avLst>
          </a:prstGeom>
          <a:solidFill>
            <a:schemeClr val="accent1">
              <a:alpha val="8471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4"/>
          <p:cNvSpPr txBox="1"/>
          <p:nvPr>
            <p:ph idx="1" type="body"/>
          </p:nvPr>
        </p:nvSpPr>
        <p:spPr>
          <a:xfrm>
            <a:off x="1333502" y="1714891"/>
            <a:ext cx="9761100" cy="43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vhodnou potravou pro užovku jsou myši, krysy a jednodenní kuřata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malé hady krmíme nejlépe jednou týdně, dospělým užovkám zpravidla stačí krmení jednou za dva týdny, obecně se však množství potravy řídí velikostí hada a každý terarista musí se svými hady experimentovat, aby zjistil zvyky a potřebu potravy každého exempláře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musí mít kdykoliv k dispozici čerstvou vodu (měníme ji každý den)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3" name="Google Shape;173;p4"/>
          <p:cNvSpPr/>
          <p:nvPr/>
        </p:nvSpPr>
        <p:spPr>
          <a:xfrm flipH="1">
            <a:off x="11743200" y="4013200"/>
            <a:ext cx="448800" cy="2844900"/>
          </a:xfrm>
          <a:prstGeom prst="triangle">
            <a:avLst>
              <a:gd fmla="val 0" name="adj"/>
            </a:avLst>
          </a:prstGeom>
          <a:solidFill>
            <a:schemeClr val="accent1">
              <a:alpha val="8471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9" name="Google Shape;179;p5"/>
          <p:cNvSpPr txBox="1"/>
          <p:nvPr>
            <p:ph type="title"/>
          </p:nvPr>
        </p:nvSpPr>
        <p:spPr>
          <a:xfrm>
            <a:off x="1333502" y="609600"/>
            <a:ext cx="98187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Užovka červená a přezimování</a:t>
            </a:r>
            <a:endParaRPr/>
          </a:p>
        </p:txBody>
      </p:sp>
      <p:sp>
        <p:nvSpPr>
          <p:cNvPr id="180" name="Google Shape;180;p5"/>
          <p:cNvSpPr/>
          <p:nvPr/>
        </p:nvSpPr>
        <p:spPr>
          <a:xfrm rot="10800000">
            <a:off x="-104" y="54"/>
            <a:ext cx="842700" cy="5666100"/>
          </a:xfrm>
          <a:prstGeom prst="triangle">
            <a:avLst>
              <a:gd fmla="val 100000" name="adj"/>
            </a:avLst>
          </a:prstGeom>
          <a:solidFill>
            <a:schemeClr val="accent1">
              <a:alpha val="8471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5"/>
          <p:cNvSpPr txBox="1"/>
          <p:nvPr>
            <p:ph idx="1" type="body"/>
          </p:nvPr>
        </p:nvSpPr>
        <p:spPr>
          <a:xfrm>
            <a:off x="1333502" y="1714891"/>
            <a:ext cx="10192500" cy="43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přezimování hadů se doporučuje, pokud má chovatel zájem o odchov mláďat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 případě užovky červené by přezimování mělo být  prováděno při teplotách 5 až 12 °C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2" name="Google Shape;182;p5"/>
          <p:cNvSpPr/>
          <p:nvPr/>
        </p:nvSpPr>
        <p:spPr>
          <a:xfrm flipH="1">
            <a:off x="11743200" y="4013200"/>
            <a:ext cx="448800" cy="2844900"/>
          </a:xfrm>
          <a:prstGeom prst="triangle">
            <a:avLst>
              <a:gd fmla="val 0" name="adj"/>
            </a:avLst>
          </a:prstGeom>
          <a:solidFill>
            <a:schemeClr val="accent1">
              <a:alpha val="8471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8" name="Google Shape;188;p6"/>
          <p:cNvSpPr txBox="1"/>
          <p:nvPr>
            <p:ph type="title"/>
          </p:nvPr>
        </p:nvSpPr>
        <p:spPr>
          <a:xfrm>
            <a:off x="1333502" y="609600"/>
            <a:ext cx="9818743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Zdroj informací</a:t>
            </a:r>
            <a:endParaRPr/>
          </a:p>
        </p:txBody>
      </p:sp>
      <p:sp>
        <p:nvSpPr>
          <p:cNvPr id="189" name="Google Shape;189;p6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6"/>
          <p:cNvSpPr txBox="1"/>
          <p:nvPr>
            <p:ph idx="1" type="body"/>
          </p:nvPr>
        </p:nvSpPr>
        <p:spPr>
          <a:xfrm>
            <a:off x="1333502" y="1599873"/>
            <a:ext cx="9444933" cy="4441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GRIEHL, Klaus. Hadi: Hroznýšovití a užovkovití hadi v teráriu. Vítkova 10, 186 21 Praha 8: JAN VAŠUT, 1998. ISBN 80-7236-001-9.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1" name="Google Shape;191;p6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2022-01-22T21:15:50Z</dcterms:created>
</cp:coreProperties>
</file>