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izJjXGjL0fdnN9v1YLRyNAjXpQ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sah obrázku exteriér, tráva, členovci, bezobratlí&#10;&#10;Popis se vygeneroval automaticky." id="143" name="Google Shape;143;p1"/>
          <p:cNvPicPr preferRelativeResize="0"/>
          <p:nvPr/>
        </p:nvPicPr>
        <p:blipFill rotWithShape="1">
          <a:blip r:embed="rId3">
            <a:alphaModFix/>
          </a:blip>
          <a:srcRect b="5556" l="20121" r="1874" t="0"/>
          <a:stretch/>
        </p:blipFill>
        <p:spPr>
          <a:xfrm>
            <a:off x="4269854" y="-1"/>
            <a:ext cx="7922146" cy="6858001"/>
          </a:xfrm>
          <a:custGeom>
            <a:rect b="b" l="l" r="r" t="t"/>
            <a:pathLst>
              <a:path extrusionOk="0" h="6858001" w="7922146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44" name="Google Shape;144;p1"/>
          <p:cNvSpPr txBox="1"/>
          <p:nvPr>
            <p:ph type="ctrTitle"/>
          </p:nvPr>
        </p:nvSpPr>
        <p:spPr>
          <a:xfrm>
            <a:off x="582603" y="1204213"/>
            <a:ext cx="4088190" cy="10032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Veleštír modrý</a:t>
            </a:r>
            <a:endParaRPr sz="4800"/>
          </a:p>
        </p:txBody>
      </p:sp>
      <p:cxnSp>
        <p:nvCxnSpPr>
          <p:cNvPr id="145" name="Google Shape;145;p1"/>
          <p:cNvCxnSpPr/>
          <p:nvPr/>
        </p:nvCxnSpPr>
        <p:spPr>
          <a:xfrm>
            <a:off x="9371012" y="0"/>
            <a:ext cx="1219200" cy="6858000"/>
          </a:xfrm>
          <a:prstGeom prst="straightConnector1">
            <a:avLst/>
          </a:prstGeom>
          <a:noFill/>
          <a:ln cap="flat" cmpd="sng" w="9525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p1"/>
          <p:cNvCxnSpPr/>
          <p:nvPr/>
        </p:nvCxnSpPr>
        <p:spPr>
          <a:xfrm flipH="1">
            <a:off x="7425267" y="3681413"/>
            <a:ext cx="4763558" cy="3176587"/>
          </a:xfrm>
          <a:prstGeom prst="straightConnector1">
            <a:avLst/>
          </a:prstGeom>
          <a:noFill/>
          <a:ln cap="flat" cmpd="sng" w="9525">
            <a:solidFill>
              <a:srgbClr val="D8D8D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7" name="Google Shape;147;p1"/>
          <p:cNvSpPr/>
          <p:nvPr/>
        </p:nvSpPr>
        <p:spPr>
          <a:xfrm>
            <a:off x="9181476" y="-8467"/>
            <a:ext cx="3007349" cy="6866467"/>
          </a:xfrm>
          <a:custGeom>
            <a:rect b="b" l="l" r="r" t="t"/>
            <a:pathLst>
              <a:path extrusionOk="0" h="6866467" w="3007349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</p:sp>
      <p:sp>
        <p:nvSpPr>
          <p:cNvPr id="148" name="Google Shape;148;p1"/>
          <p:cNvSpPr/>
          <p:nvPr/>
        </p:nvSpPr>
        <p:spPr>
          <a:xfrm>
            <a:off x="9603442" y="-8467"/>
            <a:ext cx="2588558" cy="6866467"/>
          </a:xfrm>
          <a:custGeom>
            <a:rect b="b" l="l" r="r" t="t"/>
            <a:pathLst>
              <a:path extrusionOk="0" h="6866467" w="2573311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</p:sp>
      <p:sp>
        <p:nvSpPr>
          <p:cNvPr id="149" name="Google Shape;149;p1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fmla="val 100000" name="adj"/>
            </a:avLst>
          </a:prstGeom>
          <a:solidFill>
            <a:schemeClr val="accent2">
              <a:alpha val="71764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"/>
          <p:cNvSpPr/>
          <p:nvPr/>
        </p:nvSpPr>
        <p:spPr>
          <a:xfrm>
            <a:off x="9334500" y="-8467"/>
            <a:ext cx="2854326" cy="6866467"/>
          </a:xfrm>
          <a:custGeom>
            <a:rect b="b" l="l" r="r" t="t"/>
            <a:pathLst>
              <a:path extrusionOk="0" h="6866467" w="2858013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3F7818">
              <a:alpha val="46666"/>
            </a:srgbClr>
          </a:solidFill>
          <a:ln>
            <a:noFill/>
          </a:ln>
        </p:spPr>
      </p:sp>
      <p:sp>
        <p:nvSpPr>
          <p:cNvPr id="151" name="Google Shape;151;p1"/>
          <p:cNvSpPr/>
          <p:nvPr/>
        </p:nvSpPr>
        <p:spPr>
          <a:xfrm>
            <a:off x="10898730" y="-8467"/>
            <a:ext cx="1290094" cy="6866467"/>
          </a:xfrm>
          <a:custGeom>
            <a:rect b="b" l="l" r="r" t="t"/>
            <a:pathLst>
              <a:path extrusionOk="0" h="6858000" w="1290094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BFE471">
              <a:alpha val="69803"/>
            </a:srgbClr>
          </a:solidFill>
          <a:ln>
            <a:noFill/>
          </a:ln>
        </p:spPr>
      </p:sp>
      <p:sp>
        <p:nvSpPr>
          <p:cNvPr id="152" name="Google Shape;152;p1"/>
          <p:cNvSpPr/>
          <p:nvPr/>
        </p:nvSpPr>
        <p:spPr>
          <a:xfrm>
            <a:off x="10938999" y="-8467"/>
            <a:ext cx="1249825" cy="6866467"/>
          </a:xfrm>
          <a:custGeom>
            <a:rect b="b" l="l" r="r" t="t"/>
            <a:pathLst>
              <a:path extrusionOk="0" h="6858000" w="1249825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4705"/>
            </a:schemeClr>
          </a:solidFill>
          <a:ln>
            <a:noFill/>
          </a:ln>
        </p:spPr>
      </p:sp>
      <p:sp>
        <p:nvSpPr>
          <p:cNvPr id="153" name="Google Shape;153;p1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fmla="val 100000" name="adj"/>
            </a:avLst>
          </a:prstGeom>
          <a:solidFill>
            <a:schemeClr val="accent1">
              <a:alpha val="8000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"/>
          <p:cNvSpPr txBox="1"/>
          <p:nvPr/>
        </p:nvSpPr>
        <p:spPr>
          <a:xfrm>
            <a:off x="1000664" y="2754701"/>
            <a:ext cx="435346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32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(Heterometrus cyaneus)</a:t>
            </a:r>
            <a:endParaRPr/>
          </a:p>
        </p:txBody>
      </p:sp>
      <p:sp>
        <p:nvSpPr>
          <p:cNvPr id="155" name="Google Shape;155;p1"/>
          <p:cNvSpPr txBox="1"/>
          <p:nvPr/>
        </p:nvSpPr>
        <p:spPr>
          <a:xfrm>
            <a:off x="1590136" y="4738777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Veleštírovití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2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Veleštír modrý - základní informace</a:t>
            </a:r>
            <a:endParaRPr/>
          </a:p>
        </p:txBody>
      </p:sp>
      <p:sp>
        <p:nvSpPr>
          <p:cNvPr id="162" name="Google Shape;162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"/>
          <p:cNvSpPr txBox="1"/>
          <p:nvPr>
            <p:ph idx="1" type="body"/>
          </p:nvPr>
        </p:nvSpPr>
        <p:spPr>
          <a:xfrm>
            <a:off x="1333502" y="1599873"/>
            <a:ext cx="9919384" cy="4642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veleštír modrý je velký asijský štír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má velice pěkné modré zbarvení, které mu vysloužilo jeho český název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vyskytuje se v Indonésii a Malajsii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stejně jako všichni velcí štíři rodu Heterometrus není ani tento agresivní, bodnutí je srovnatelné s druhy Pandinus imperator a Pandinus cavimanus, a je tedy neškodné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dorůstá velikosti kolem 12–15 cm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3"/>
          <p:cNvSpPr txBox="1"/>
          <p:nvPr>
            <p:ph type="title"/>
          </p:nvPr>
        </p:nvSpPr>
        <p:spPr>
          <a:xfrm>
            <a:off x="1333502" y="609600"/>
            <a:ext cx="938742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Co je potřeba pro chov veleštíra modrého?</a:t>
            </a:r>
            <a:endParaRPr/>
          </a:p>
        </p:txBody>
      </p:sp>
      <p:sp>
        <p:nvSpPr>
          <p:cNvPr id="171" name="Google Shape;171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"/>
          <p:cNvSpPr txBox="1"/>
          <p:nvPr>
            <p:ph idx="1" type="body"/>
          </p:nvPr>
        </p:nvSpPr>
        <p:spPr>
          <a:xfrm>
            <a:off x="1333502" y="1599873"/>
            <a:ext cx="9919384" cy="4642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skleněné, celolepené terárium o rozměrech asi 30 x 30 x 30 cm, které má v horní části vlepený široký pruh drátěného pletiva na větrání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teploty okolo 21 až 24 °C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podestýlka: vrstva rašeliny (čím vyšší, tím lépe - rašelina zajišťuje vlhkost)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úkryty: větší kousky kůry nebo skořápek od kokosových ořechů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terárium je vhodné osázet rostlinami rodu Scindapsus, které občas rosíme, z povrchu jejich listů štíři rádi přijímají vodu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mělká napáječka s kamínky na dně, např. Petriho miska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do terária neumisťujeme ostré a špičaté předměty, např. kaktus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4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Čím a jak krmit veleštíra?</a:t>
            </a:r>
            <a:endParaRPr/>
          </a:p>
        </p:txBody>
      </p:sp>
      <p:sp>
        <p:nvSpPr>
          <p:cNvPr id="180" name="Google Shape;180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"/>
          <p:cNvSpPr txBox="1"/>
          <p:nvPr>
            <p:ph idx="1" type="body"/>
          </p:nvPr>
        </p:nvSpPr>
        <p:spPr>
          <a:xfrm>
            <a:off x="1333502" y="1599873"/>
            <a:ext cx="9919384" cy="4642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 přírodě se štíři živí různými bezobratlými živočichy, například brouky, motýly, šváby, cvrčky, plošticemi, různými larvami a často také korýši, stonožkami, mnohonožkami, pavouky a nezřídka menšími štíry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 zajetí krmíme veleštíra modrého hlavně cvrčky, dále pak šváby či sarančaty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potravu podáváme v různých velikostních stadiích podle velikosti štírů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2" name="Google Shape;182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5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Zajímavost</a:t>
            </a:r>
            <a:endParaRPr/>
          </a:p>
        </p:txBody>
      </p:sp>
      <p:sp>
        <p:nvSpPr>
          <p:cNvPr id="189" name="Google Shape;189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5"/>
          <p:cNvSpPr txBox="1"/>
          <p:nvPr>
            <p:ph idx="1" type="body"/>
          </p:nvPr>
        </p:nvSpPr>
        <p:spPr>
          <a:xfrm>
            <a:off x="1333502" y="1599873"/>
            <a:ext cx="9919384" cy="4642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o skončení příjmu potravy nestravitelné zbytky veleštír „odhodí” ve formě malé kuličky, tyto zbytky co nejdříve odstraníme, aby nezačaly plesnivět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1" name="Google Shape;191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7" name="Google Shape;197;p6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Zdroje informací</a:t>
            </a:r>
            <a:endParaRPr/>
          </a:p>
        </p:txBody>
      </p:sp>
      <p:sp>
        <p:nvSpPr>
          <p:cNvPr id="198" name="Google Shape;198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6"/>
          <p:cNvSpPr txBox="1"/>
          <p:nvPr>
            <p:ph idx="1" type="body"/>
          </p:nvPr>
        </p:nvSpPr>
        <p:spPr>
          <a:xfrm>
            <a:off x="1333502" y="1599873"/>
            <a:ext cx="9919384" cy="4642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Asian Forest Scorpion care sheet. Northampton Reptile Centre [online]. Northampton [cit. 2022-02-14]. Dostupné z: https://www.reptilecentre.com/info-asian-forest-scorpion-care-sheet 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Heterometrus cyaneus. Wikipedia: the free encyclopedia [online]. San Francisco (CA): Wikimedia Foundation, 2001- [cit. 2022-02-14]. Dostupné z: https://en.wikipedia.org/wiki/Heterometrus_cyaneus 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KOVAŘÍK, František. Štíři. Pávov 102, 586 01 Jihlava: Madagaskar, 1998. ISBN 80-86068-10-2. 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Veleštír modrý. Wikipedia: the free encyclopedia [online]. San Francisco (CA): Wikimedia Foundation, 2001- [cit. 2022-02-14]. Dostupné z: https://cs.wikipedia.org/wiki/Vele%C5%A1t%C3%ADr_modr%C3%BD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00" name="Google Shape;200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2022-02-14T15:27:57Z</dcterms:created>
</cp:coreProperties>
</file>